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3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5"/>
  </p:notesMasterIdLst>
  <p:handoutMasterIdLst>
    <p:handoutMasterId r:id="rId28"/>
  </p:handoutMasterIdLst>
  <p:sldIdLst>
    <p:sldId id="307" r:id="rId4"/>
    <p:sldId id="308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279" r:id="rId15"/>
    <p:sldId id="303" r:id="rId16"/>
    <p:sldId id="287" r:id="rId17"/>
    <p:sldId id="298" r:id="rId18"/>
    <p:sldId id="306" r:id="rId19"/>
    <p:sldId id="317" r:id="rId20"/>
    <p:sldId id="318" r:id="rId21"/>
    <p:sldId id="301" r:id="rId22"/>
    <p:sldId id="300" r:id="rId23"/>
    <p:sldId id="302" r:id="rId24"/>
    <p:sldId id="304" r:id="rId25"/>
    <p:sldId id="305" r:id="rId26"/>
    <p:sldId id="267" r:id="rId27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熊仪_aYju7RJj" initials="熊" lastIdx="0" clrIdx="0"/>
  <p:cmAuthor id="1" name="哒哒 熊猫" initials="哒哒" lastIdx="1" clrIdx="0"/>
  <p:cmAuthor id="8" name="yifei" initials="y" lastIdx="1" clrIdx="7"/>
  <p:cmAuthor id="2" name="kingsoft" initials="k" lastIdx="1" clrIdx="1"/>
  <p:cmAuthor id="9" name="ADMIN" initials="A" lastIdx="1" clrIdx="8"/>
  <p:cmAuthor id="3" name="zhouzean" initials="z" lastIdx="1" clrIdx="2"/>
  <p:cmAuthor id="4" name="李鹏飞_6bQfzI3a" initials="李" lastIdx="0" clrIdx="0"/>
  <p:cmAuthor id="5" name="李晓菲_MZFnUzi6" initials="李" lastIdx="0" clrIdx="0"/>
  <p:cmAuthor id="6" name="小珞_QjMfU7FR" initials="小" lastIdx="0" clrIdx="0"/>
  <p:cmAuthor id="2001" name="骆倩怡_Znauj26B" initials="authorId_382814100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6C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91" y="5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3" Type="http://schemas.openxmlformats.org/officeDocument/2006/relationships/tags" Target="tags/tag191.xml"/><Relationship Id="rId32" Type="http://schemas.openxmlformats.org/officeDocument/2006/relationships/commentAuthors" Target="commentAuthors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Arial" panose="020B0604020202020204" pitchFamily="34" charset="0"/>
                <a:ea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Arial" panose="020B0604020202020204" pitchFamily="34" charset="0"/>
                <a:ea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模型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我们会从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多模态大模型模型幻觉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提出的</a:t>
            </a:r>
            <a:r>
              <a:rPr lang="en-US" altLang="zh-CN"/>
              <a:t> MARINE </a:t>
            </a:r>
            <a:r>
              <a:rPr lang="zh-CN" altLang="en-US"/>
              <a:t>模型架构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复现细节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通常来说多模态大模型</a:t>
            </a:r>
            <a:r>
              <a:rPr lang="en-US" altLang="zh-CN"/>
              <a:t>LVLM</a:t>
            </a:r>
            <a:r>
              <a:rPr lang="zh-CN" altLang="en-US"/>
              <a:t>的结构可以分为三部分：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视觉编码器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模态融合</a:t>
            </a:r>
            <a:r>
              <a:rPr lang="en-US" altLang="zh-CN"/>
              <a:t>/ </a:t>
            </a:r>
            <a:r>
              <a:rPr lang="zh-CN" altLang="en-US"/>
              <a:t>投影层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大模型解码器，用于生成目标模态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导致多模态大模型幻觉的原因</a:t>
            </a:r>
            <a:endParaRPr lang="zh-CN" altLang="en-US"/>
          </a:p>
          <a:p>
            <a:r>
              <a:rPr lang="zh-CN" altLang="en-US"/>
              <a:t>视觉编码器：视觉信息提取不足</a:t>
            </a:r>
            <a:endParaRPr lang="zh-CN" altLang="en-US"/>
          </a:p>
          <a:p>
            <a:r>
              <a:rPr lang="zh-CN" altLang="en-US"/>
              <a:t>视觉与语言对齐方式：对齐方式有缺陷</a:t>
            </a:r>
            <a:endParaRPr lang="zh-CN" altLang="en-US"/>
          </a:p>
          <a:p>
            <a:r>
              <a:rPr lang="zh-CN" altLang="en-US"/>
              <a:t>大语言模型解码器：继承预训练数据的数据特征，引入新幻觉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右边展示了一个幻觉的例子，</a:t>
            </a:r>
            <a:r>
              <a:rPr lang="en-US" altLang="zh-CN"/>
              <a:t>LLaVA LURE</a:t>
            </a:r>
            <a:r>
              <a:rPr lang="zh-CN" altLang="en-US"/>
              <a:t>的结果都生成了图中并不存在的事物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之前尝试的解决多模态大模型幻觉的方法主要分为两类：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第一种是从数据层面解决：选用更高质量的训练集做微调</a:t>
            </a:r>
            <a:endParaRPr lang="zh-CN" altLang="en-US"/>
          </a:p>
          <a:p>
            <a:r>
              <a:rPr lang="zh-CN" altLang="en-US"/>
              <a:t>但是这样会有很大的人力和计算资源的消耗，如果高质量训练集比较少同时会有过拟合的风险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第二种是后处理的方式解决，在结果产生之后，引入其他大模型作为矫正者，如添加</a:t>
            </a:r>
            <a:r>
              <a:rPr lang="en-US" altLang="zh-CN"/>
              <a:t>prompt</a:t>
            </a:r>
            <a:r>
              <a:rPr lang="zh-CN" altLang="en-US"/>
              <a:t>说：矫正这张图片的幻觉的方法来队结果进行处理</a:t>
            </a:r>
            <a:endParaRPr lang="zh-CN" altLang="en-US"/>
          </a:p>
          <a:p>
            <a:r>
              <a:rPr lang="zh-CN" altLang="en-US"/>
              <a:t>但是这样相当于对原</a:t>
            </a:r>
            <a:r>
              <a:rPr lang="en-US" altLang="zh-CN"/>
              <a:t> prompt </a:t>
            </a:r>
            <a:r>
              <a:rPr lang="zh-CN" altLang="en-US"/>
              <a:t>产生了污染，同时也会引入矫正者模型的幻觉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本文从</a:t>
            </a:r>
            <a:endParaRPr lang="zh-CN" altLang="en-US"/>
          </a:p>
          <a:p>
            <a:r>
              <a:rPr lang="zh-CN" altLang="en-US"/>
              <a:t>视觉信息处理</a:t>
            </a:r>
            <a:endParaRPr lang="zh-CN" altLang="en-US"/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和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后处理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两个大方面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减少大模型幻觉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首先在原有模型的基础上增强视觉信息的引导作用，</a:t>
            </a:r>
            <a:endParaRPr lang="zh-CN" altLang="en-US"/>
          </a:p>
          <a:p>
            <a:r>
              <a:rPr lang="zh-CN" altLang="en-US">
                <a:sym typeface="+mn-ea"/>
              </a:rPr>
              <a:t>用</a:t>
            </a:r>
            <a:r>
              <a:rPr lang="en-US" altLang="zh-CN">
                <a:sym typeface="+mn-ea"/>
              </a:rPr>
              <a:t> Object Grounding Features </a:t>
            </a:r>
            <a:r>
              <a:rPr lang="zh-CN" altLang="en-US">
                <a:sym typeface="+mn-ea"/>
              </a:rPr>
              <a:t>作为</a:t>
            </a:r>
            <a:r>
              <a:rPr lang="en-US" altLang="zh-CN">
                <a:sym typeface="+mn-ea"/>
              </a:rPr>
              <a:t>prompt </a:t>
            </a:r>
            <a:r>
              <a:rPr lang="zh-CN" altLang="en-US">
                <a:sym typeface="+mn-ea"/>
              </a:rPr>
              <a:t>中的</a:t>
            </a:r>
            <a:r>
              <a:rPr lang="en-US" altLang="zh-CN">
                <a:sym typeface="+mn-ea"/>
              </a:rPr>
              <a:t> soft guidance</a:t>
            </a:r>
            <a:endParaRPr lang="en-US" altLang="zh-CN">
              <a:sym typeface="+mn-ea"/>
            </a:endParaRPr>
          </a:p>
          <a:p>
            <a:endParaRPr lang="en-US" altLang="zh-CN"/>
          </a:p>
          <a:p>
            <a:r>
              <a:rPr lang="zh-CN" altLang="en-US"/>
              <a:t>将合并之后的</a:t>
            </a:r>
            <a:r>
              <a:rPr lang="en-US" altLang="zh-CN"/>
              <a:t>prompt</a:t>
            </a:r>
            <a:r>
              <a:rPr lang="zh-CN" altLang="en-US"/>
              <a:t>送入大模型解码器进行文本生成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最后的解码引入受控文本生成，进一步减轻幻觉结果</a:t>
            </a:r>
            <a:endParaRPr lang="en-US" altLang="zh-CN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在文本生成部分，作者对原有大模型修改了两部分，</a:t>
            </a:r>
            <a:endParaRPr lang="zh-CN" altLang="en-US"/>
          </a:p>
          <a:p>
            <a:r>
              <a:rPr lang="zh-CN" altLang="en-US"/>
              <a:t>首先将视觉信息所提取的结果添加到生成式模型中作为输入；</a:t>
            </a:r>
            <a:endParaRPr lang="zh-CN" altLang="en-US"/>
          </a:p>
          <a:p>
            <a:r>
              <a:rPr lang="zh-CN" altLang="en-US"/>
              <a:t>其次，最后的结果由</a:t>
            </a:r>
            <a:r>
              <a:rPr lang="en-US" altLang="zh-CN"/>
              <a:t> </a:t>
            </a:r>
            <a:r>
              <a:rPr lang="zh-CN" altLang="en-US"/>
              <a:t>添加与不添加视觉引导信息两种大模型生成结果</a:t>
            </a:r>
            <a:r>
              <a:rPr lang="en-US" altLang="zh-CN"/>
              <a:t> </a:t>
            </a:r>
            <a:r>
              <a:rPr lang="zh-CN" altLang="en-US"/>
              <a:t>添加权重</a:t>
            </a:r>
            <a:r>
              <a:rPr lang="en-US" altLang="zh-CN"/>
              <a:t> </a:t>
            </a:r>
            <a:r>
              <a:rPr lang="zh-CN" altLang="en-US"/>
              <a:t>计算得到。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在文本生成部分，作者对原有大模型修改了两部分，</a:t>
            </a:r>
            <a:endParaRPr lang="zh-CN" altLang="en-US"/>
          </a:p>
          <a:p>
            <a:r>
              <a:rPr lang="zh-CN" altLang="en-US"/>
              <a:t>首先将视觉信息所提取的结果添加到生成式模型中作为输入；</a:t>
            </a:r>
            <a:endParaRPr lang="zh-CN" altLang="en-US"/>
          </a:p>
          <a:p>
            <a:r>
              <a:rPr lang="zh-CN" altLang="en-US"/>
              <a:t>其次，最后的结果由</a:t>
            </a:r>
            <a:r>
              <a:rPr lang="en-US" altLang="zh-CN"/>
              <a:t> </a:t>
            </a:r>
            <a:r>
              <a:rPr lang="zh-CN" altLang="en-US"/>
              <a:t>添加与不添加视觉引导信息两种大模型生成结果</a:t>
            </a:r>
            <a:r>
              <a:rPr lang="en-US" altLang="zh-CN"/>
              <a:t> </a:t>
            </a:r>
            <a:r>
              <a:rPr lang="zh-CN" altLang="en-US"/>
              <a:t>添加权重</a:t>
            </a:r>
            <a:r>
              <a:rPr lang="en-US" altLang="zh-CN"/>
              <a:t> </a:t>
            </a:r>
            <a:r>
              <a:rPr lang="zh-CN" altLang="en-US"/>
              <a:t>计算得到。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这里展示了文本生成部分，作者提出的模型对最后结果生成引导的过程，</a:t>
            </a:r>
            <a:endParaRPr lang="zh-CN" altLang="en-US"/>
          </a:p>
          <a:p>
            <a:r>
              <a:rPr lang="zh-CN" altLang="en-US"/>
              <a:t>添加视觉信息生成部分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不添加信息生成部分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最后加权得到最终结果。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这里展示了文本生成部分，作者提出的模型对最后结果生成引导的过程，</a:t>
            </a:r>
            <a:endParaRPr lang="zh-CN" altLang="en-US"/>
          </a:p>
          <a:p>
            <a:r>
              <a:rPr lang="zh-CN" altLang="en-US"/>
              <a:t>添加视觉信息生成部分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不添加信息生成部分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最后加权得到最终结果。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FBA69-B7CC-4FB5-995C-F38E4AC54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6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9" Type="http://schemas.openxmlformats.org/officeDocument/2006/relationships/theme" Target="../theme/theme2.xml"/><Relationship Id="rId18" Type="http://schemas.openxmlformats.org/officeDocument/2006/relationships/tags" Target="../tags/tag124.xml"/><Relationship Id="rId17" Type="http://schemas.openxmlformats.org/officeDocument/2006/relationships/tags" Target="../tags/tag123.xml"/><Relationship Id="rId16" Type="http://schemas.openxmlformats.org/officeDocument/2006/relationships/tags" Target="../tags/tag122.xml"/><Relationship Id="rId15" Type="http://schemas.openxmlformats.org/officeDocument/2006/relationships/tags" Target="../tags/tag121.xml"/><Relationship Id="rId14" Type="http://schemas.openxmlformats.org/officeDocument/2006/relationships/tags" Target="../tags/tag120.xml"/><Relationship Id="rId13" Type="http://schemas.openxmlformats.org/officeDocument/2006/relationships/tags" Target="../tags/tag119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tags" Target="../tags/tag125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64.xml"/><Relationship Id="rId1" Type="http://schemas.openxmlformats.org/officeDocument/2006/relationships/tags" Target="../tags/tag163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168.xml"/><Relationship Id="rId4" Type="http://schemas.openxmlformats.org/officeDocument/2006/relationships/tags" Target="../tags/tag167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70.xml"/><Relationship Id="rId3" Type="http://schemas.openxmlformats.org/officeDocument/2006/relationships/tags" Target="../tags/tag169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12.xml"/><Relationship Id="rId6" Type="http://schemas.openxmlformats.org/officeDocument/2006/relationships/tags" Target="../tags/tag172.xml"/><Relationship Id="rId5" Type="http://schemas.openxmlformats.org/officeDocument/2006/relationships/tags" Target="../tags/tag171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74.xml"/><Relationship Id="rId2" Type="http://schemas.openxmlformats.org/officeDocument/2006/relationships/tags" Target="../tags/tag173.xml"/><Relationship Id="rId1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176.xml"/><Relationship Id="rId4" Type="http://schemas.openxmlformats.org/officeDocument/2006/relationships/tags" Target="../tags/tag175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78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tags" Target="../tags/tag17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12.xml"/><Relationship Id="rId6" Type="http://schemas.openxmlformats.org/officeDocument/2006/relationships/tags" Target="../tags/tag180.xml"/><Relationship Id="rId5" Type="http://schemas.openxmlformats.org/officeDocument/2006/relationships/tags" Target="../tags/tag179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182.xml"/><Relationship Id="rId4" Type="http://schemas.openxmlformats.org/officeDocument/2006/relationships/image" Target="../media/image41.png"/><Relationship Id="rId3" Type="http://schemas.openxmlformats.org/officeDocument/2006/relationships/tags" Target="../tags/tag181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tags" Target="../tags/tag135.xml"/><Relationship Id="rId7" Type="http://schemas.openxmlformats.org/officeDocument/2006/relationships/tags" Target="../tags/tag134.xml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tags" Target="../tags/tag131.xml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0" Type="http://schemas.openxmlformats.org/officeDocument/2006/relationships/notesSlide" Target="../notesSlides/notesSlide2.xml"/><Relationship Id="rId1" Type="http://schemas.openxmlformats.org/officeDocument/2006/relationships/tags" Target="../tags/tag128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84.xml"/><Relationship Id="rId3" Type="http://schemas.openxmlformats.org/officeDocument/2006/relationships/tags" Target="../tags/tag183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4.xml"/><Relationship Id="rId2" Type="http://schemas.openxmlformats.org/officeDocument/2006/relationships/tags" Target="../tags/tag190.xml"/><Relationship Id="rId1" Type="http://schemas.openxmlformats.org/officeDocument/2006/relationships/tags" Target="../tags/tag189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41.xml"/><Relationship Id="rId8" Type="http://schemas.openxmlformats.org/officeDocument/2006/relationships/tags" Target="../tags/tag140.xml"/><Relationship Id="rId7" Type="http://schemas.openxmlformats.org/officeDocument/2006/relationships/tags" Target="../tags/tag139.xml"/><Relationship Id="rId6" Type="http://schemas.openxmlformats.org/officeDocument/2006/relationships/tags" Target="../tags/tag138.xm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tags" Target="../tags/tag137.xml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36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46.xml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tags" Target="../tags/tag145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12.xml"/><Relationship Id="rId1" Type="http://schemas.openxmlformats.org/officeDocument/2006/relationships/tags" Target="../tags/tag142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49.xml"/><Relationship Id="rId3" Type="http://schemas.openxmlformats.org/officeDocument/2006/relationships/image" Target="../media/image8.png"/><Relationship Id="rId2" Type="http://schemas.openxmlformats.org/officeDocument/2006/relationships/tags" Target="../tags/tag148.xml"/><Relationship Id="rId1" Type="http://schemas.openxmlformats.org/officeDocument/2006/relationships/tags" Target="../tags/tag14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12.xml"/><Relationship Id="rId7" Type="http://schemas.openxmlformats.org/officeDocument/2006/relationships/tags" Target="../tags/tag153.xml"/><Relationship Id="rId6" Type="http://schemas.openxmlformats.org/officeDocument/2006/relationships/tags" Target="../tags/tag15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tags" Target="../tags/tag151.xml"/><Relationship Id="rId1" Type="http://schemas.openxmlformats.org/officeDocument/2006/relationships/tags" Target="../tags/tag150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12.xml"/><Relationship Id="rId7" Type="http://schemas.openxmlformats.org/officeDocument/2006/relationships/tags" Target="../tags/tag15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tags" Target="../tags/tag155.xml"/><Relationship Id="rId1" Type="http://schemas.openxmlformats.org/officeDocument/2006/relationships/tags" Target="../tags/tag154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159.xml"/><Relationship Id="rId4" Type="http://schemas.openxmlformats.org/officeDocument/2006/relationships/image" Target="../media/image17.png"/><Relationship Id="rId3" Type="http://schemas.openxmlformats.org/officeDocument/2006/relationships/tags" Target="../tags/tag158.xml"/><Relationship Id="rId2" Type="http://schemas.openxmlformats.org/officeDocument/2006/relationships/image" Target="../media/image16.png"/><Relationship Id="rId1" Type="http://schemas.openxmlformats.org/officeDocument/2006/relationships/tags" Target="../tags/tag157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62.xml"/><Relationship Id="rId3" Type="http://schemas.openxmlformats.org/officeDocument/2006/relationships/image" Target="../media/image18.png"/><Relationship Id="rId2" Type="http://schemas.openxmlformats.org/officeDocument/2006/relationships/tags" Target="../tags/tag161.xml"/><Relationship Id="rId1" Type="http://schemas.openxmlformats.org/officeDocument/2006/relationships/tags" Target="../tags/tag16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2"/>
            <p:custDataLst>
              <p:tags r:id="rId1"/>
            </p:custDataLst>
          </p:nvPr>
        </p:nvSpPr>
        <p:spPr>
          <a:xfrm>
            <a:off x="698500" y="2432108"/>
            <a:ext cx="11747320" cy="1727835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DAMRO</a:t>
            </a:r>
            <a:b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4800" dirty="0">
                <a:solidFill>
                  <a:srgbClr val="116C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ive into </a:t>
            </a:r>
            <a:r>
              <a:rPr lang="en-US" altLang="zh-CN" sz="4800" dirty="0">
                <a:solidFill>
                  <a:srgbClr val="116C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ttention  </a:t>
            </a:r>
            <a:r>
              <a:rPr lang="en-US" altLang="zh-CN" sz="4800" dirty="0">
                <a:solidFill>
                  <a:srgbClr val="116C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echanism of LVLM to </a:t>
            </a:r>
            <a:r>
              <a:rPr lang="en-US" altLang="zh-CN" sz="4800" dirty="0">
                <a:solidFill>
                  <a:srgbClr val="116C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educe </a:t>
            </a:r>
            <a:r>
              <a:rPr lang="en-US" altLang="zh-CN" sz="4800" dirty="0">
                <a:solidFill>
                  <a:srgbClr val="116C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bject Hallucination</a:t>
            </a:r>
            <a:endParaRPr lang="zh-CN" alt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占位符 3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78510" y="1451610"/>
            <a:ext cx="3606165" cy="27749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000" dirty="0">
                <a:solidFill>
                  <a:srgbClr val="116CE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Paper </a:t>
            </a:r>
            <a:r>
              <a:rPr sz="2000" dirty="0">
                <a:solidFill>
                  <a:srgbClr val="116C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CN" sz="2000" dirty="0">
                <a:solidFill>
                  <a:srgbClr val="116C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ubmitted</a:t>
            </a:r>
            <a:endParaRPr sz="2000" dirty="0">
              <a:solidFill>
                <a:srgbClr val="116CEE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/>
          <p:cNvSpPr/>
          <p:nvPr/>
        </p:nvSpPr>
        <p:spPr>
          <a:xfrm>
            <a:off x="2723515" y="2919095"/>
            <a:ext cx="1794510" cy="1794510"/>
          </a:xfrm>
          <a:prstGeom prst="ellipse">
            <a:avLst/>
          </a:prstGeom>
          <a:solidFill>
            <a:srgbClr val="116CEE">
              <a:alpha val="7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22630" y="697865"/>
            <a:ext cx="3606165" cy="27749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116C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sz="1600" dirty="0">
              <a:solidFill>
                <a:srgbClr val="116CEE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10050" y="6433820"/>
            <a:ext cx="4064000" cy="3797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22630" y="1308735"/>
            <a:ext cx="1068133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latin typeface="Arial" panose="020B0604020202020204" pitchFamily="34" charset="0"/>
                <a:cs typeface="Arial" panose="020B0604020202020204" pitchFamily="34" charset="0"/>
              </a:rPr>
              <a:t>Baselines</a:t>
            </a:r>
            <a:endParaRPr lang="en-US" altLang="zh-CN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47470" y="4865370"/>
            <a:ext cx="1908810" cy="437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>
                <a:solidFill>
                  <a:srgbClr val="116CEE"/>
                </a:solidFill>
              </a:rPr>
              <a:t>LLaVA-1.5</a:t>
            </a:r>
            <a:endParaRPr lang="en-US" altLang="zh-CN" b="1">
              <a:solidFill>
                <a:srgbClr val="116CEE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843020" y="4865370"/>
            <a:ext cx="1908810" cy="437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>
                <a:solidFill>
                  <a:srgbClr val="116CEE"/>
                </a:solidFill>
              </a:rPr>
              <a:t>LLaVA-NeXT</a:t>
            </a:r>
            <a:endParaRPr lang="en-US" altLang="zh-CN" b="1">
              <a:solidFill>
                <a:srgbClr val="116CEE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609215" y="2230755"/>
            <a:ext cx="1908810" cy="437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>
                <a:solidFill>
                  <a:srgbClr val="116CEE"/>
                </a:solidFill>
              </a:rPr>
              <a:t>Instruct-BLIP</a:t>
            </a:r>
            <a:endParaRPr lang="en-US" altLang="zh-CN" b="1">
              <a:solidFill>
                <a:srgbClr val="116CEE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030210" y="4902200"/>
            <a:ext cx="1087755" cy="437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>
                <a:solidFill>
                  <a:srgbClr val="116CEE"/>
                </a:solidFill>
              </a:rPr>
              <a:t>Original</a:t>
            </a:r>
            <a:endParaRPr lang="en-US" altLang="zh-CN" b="1">
              <a:solidFill>
                <a:srgbClr val="116CEE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780530" y="2292985"/>
            <a:ext cx="692785" cy="437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>
                <a:solidFill>
                  <a:srgbClr val="116CEE"/>
                </a:solidFill>
              </a:rPr>
              <a:t>VCD</a:t>
            </a:r>
            <a:endParaRPr lang="en-US" altLang="zh-CN" b="1">
              <a:solidFill>
                <a:srgbClr val="116CEE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216390" y="2292985"/>
            <a:ext cx="834390" cy="437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>
                <a:solidFill>
                  <a:srgbClr val="116CEE"/>
                </a:solidFill>
              </a:rPr>
              <a:t>M3ID</a:t>
            </a:r>
            <a:endParaRPr lang="en-US" altLang="zh-CN" b="1">
              <a:solidFill>
                <a:srgbClr val="116CEE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002915" y="3510915"/>
            <a:ext cx="1235710" cy="610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700" b="1">
                <a:solidFill>
                  <a:schemeClr val="bg1"/>
                </a:solidFill>
              </a:rPr>
              <a:t>Model</a:t>
            </a:r>
            <a:endParaRPr lang="en-US" altLang="zh-CN" sz="2700" b="1">
              <a:solidFill>
                <a:schemeClr val="bg1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676515" y="2840990"/>
            <a:ext cx="1794510" cy="1794510"/>
          </a:xfrm>
          <a:prstGeom prst="ellipse">
            <a:avLst/>
          </a:prstGeom>
          <a:solidFill>
            <a:srgbClr val="116CEE">
              <a:alpha val="7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872095" y="3432810"/>
            <a:ext cx="1403350" cy="610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700" b="1">
                <a:solidFill>
                  <a:schemeClr val="bg1"/>
                </a:solidFill>
              </a:rPr>
              <a:t>Method</a:t>
            </a:r>
            <a:endParaRPr lang="en-US" altLang="zh-CN" sz="2700" b="1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06730" y="5817870"/>
            <a:ext cx="111556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Leng S, Zhang H, Chen G, et al. Mitigating object hallucinations in large vision-language models through visual contrastive decoding[C]//Proceedings of the IEEE/CVF Conference on Computer Vision and Pattern Recognition. 2024: 13872-13882.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Favero A, Zancato L, Trager M, et al. Multi-modal hallucination control by visual information grounding[C]//Proceedings of the IEEE/CVF Conference on Computer Vision and Pattern Recognition. 2024: 14303-14312.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5530" y="2195195"/>
            <a:ext cx="6650355" cy="3279775"/>
          </a:xfrm>
          <a:prstGeom prst="rect">
            <a:avLst/>
          </a:prstGeom>
        </p:spPr>
      </p:pic>
      <p:sp>
        <p:nvSpPr>
          <p:cNvPr id="6" name="文本占位符 3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22630" y="697865"/>
            <a:ext cx="3606165" cy="27749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1600">
                <a:solidFill>
                  <a:srgbClr val="116CE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Experiments</a:t>
            </a:r>
            <a:endParaRPr sz="1600">
              <a:solidFill>
                <a:srgbClr val="116CEE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79450" y="1308735"/>
            <a:ext cx="1068133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endParaRPr lang="en-US" altLang="zh-CN" sz="3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10050" y="6433820"/>
            <a:ext cx="4064000" cy="3797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22630" y="2195195"/>
            <a:ext cx="582168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POPE</a:t>
            </a:r>
            <a:endParaRPr lang="en-US" altLang="zh-CN"/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/>
              <a:t>[Prompt]: Is there a &lt;object&gt;</a:t>
            </a:r>
            <a:r>
              <a:rPr lang="en-US" altLang="zh-CN" b="1"/>
              <a:t> </a:t>
            </a:r>
            <a:r>
              <a:rPr lang="en-US" altLang="zh-CN"/>
              <a:t>in the Image? </a:t>
            </a:r>
            <a:endParaRPr lang="en-US" altLang="zh-CN"/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</a:rPr>
              <a:t>Please use one word to answer this question.</a:t>
            </a:r>
            <a:endParaRPr lang="en-US" altLang="zh-CN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schemeClr val="tx1"/>
                </a:solidFill>
              </a:rPr>
              <a:t>[Model Response]</a:t>
            </a:r>
            <a:r>
              <a:rPr lang="en-US" altLang="zh-CN" b="1">
                <a:solidFill>
                  <a:schemeClr val="tx1"/>
                </a:solidFill>
              </a:rPr>
              <a:t>:</a:t>
            </a:r>
            <a:r>
              <a:rPr lang="en-US" altLang="zh-CN" b="1">
                <a:solidFill>
                  <a:srgbClr val="00B050"/>
                </a:solidFill>
              </a:rPr>
              <a:t> Yes. </a:t>
            </a:r>
            <a:r>
              <a:rPr lang="en-US" altLang="zh-CN" b="1">
                <a:solidFill>
                  <a:schemeClr val="tx1"/>
                </a:solidFill>
              </a:rPr>
              <a:t>/</a:t>
            </a:r>
            <a:r>
              <a:rPr lang="en-US" altLang="zh-CN" b="1">
                <a:solidFill>
                  <a:srgbClr val="00B050"/>
                </a:solidFill>
              </a:rPr>
              <a:t> </a:t>
            </a:r>
            <a:r>
              <a:rPr lang="en-US" altLang="zh-CN" b="1">
                <a:solidFill>
                  <a:srgbClr val="C00000"/>
                </a:solidFill>
              </a:rPr>
              <a:t>No</a:t>
            </a:r>
            <a:r>
              <a:rPr lang="en-US" altLang="zh-CN" b="1">
                <a:solidFill>
                  <a:srgbClr val="00B050"/>
                </a:solidFill>
              </a:rPr>
              <a:t>.</a:t>
            </a:r>
            <a:endParaRPr lang="en-US" altLang="zh-CN" b="1">
              <a:solidFill>
                <a:srgbClr val="00B05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22630" y="4250690"/>
            <a:ext cx="6684010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endParaRPr lang="en-US" altLang="zh-CN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MSCOCO validation</a:t>
            </a:r>
            <a:endParaRPr lang="en-US" altLang="zh-CN">
              <a:sym typeface="+mn-ea"/>
            </a:endParaRPr>
          </a:p>
          <a:p>
            <a:pPr marL="285750" indent="-28575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500 randomly selected images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219960" y="6280150"/>
            <a:ext cx="942848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 Y, Du Y, Zhou K, et al. Evaluating object hallucination in large vision-language models[J]. arXiv preprint arXiv:2305.10355, 2023.</a:t>
            </a:r>
            <a:endParaRPr lang="en-US" altLang="zh-CN" sz="12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679450" y="1308735"/>
            <a:ext cx="1068133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endParaRPr lang="en-US" altLang="zh-CN" sz="3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10050" y="6433820"/>
            <a:ext cx="4064000" cy="3797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7730" y="2005330"/>
            <a:ext cx="4758690" cy="22085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30" y="4213860"/>
            <a:ext cx="4758690" cy="20662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505" y="2005330"/>
            <a:ext cx="4963160" cy="21259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219960" y="6280150"/>
            <a:ext cx="942848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 Y, Du Y, Zhou K, et al. Evaluating object hallucination in large vision-language models[J]. arXiv preprint arXiv:2305.10355, 2023.</a:t>
            </a:r>
            <a:endParaRPr lang="en-US" altLang="zh-CN" sz="12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403340" y="4744720"/>
            <a:ext cx="4195445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POPE test on 3 splits: 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random &amp; popular &amp; adversarial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占位符 3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722630" y="697865"/>
            <a:ext cx="3606165" cy="27749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1600">
                <a:solidFill>
                  <a:srgbClr val="116CE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Experiments</a:t>
            </a:r>
            <a:endParaRPr sz="1600">
              <a:solidFill>
                <a:srgbClr val="116CEE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210050" y="6433820"/>
            <a:ext cx="4064000" cy="3797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22630" y="2195195"/>
            <a:ext cx="5821680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CHAIR</a:t>
            </a:r>
            <a:endParaRPr lang="en-US" altLang="zh-CN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schemeClr val="tx1"/>
                </a:solidFill>
              </a:rPr>
              <a:t>Compares the captions generated by the LVLM </a:t>
            </a:r>
            <a:endParaRPr lang="en-US" altLang="zh-CN">
              <a:solidFill>
                <a:schemeClr val="tx1"/>
              </a:solidFill>
            </a:endParaRPr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schemeClr val="tx1"/>
                </a:solidFill>
              </a:rPr>
              <a:t>with the ground truth.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79450" y="1308735"/>
            <a:ext cx="1068133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0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Experiments</a:t>
            </a:r>
            <a:endParaRPr lang="en-US" altLang="zh-CN" sz="3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5975" y="3825240"/>
            <a:ext cx="4911090" cy="12827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330" y="1618615"/>
            <a:ext cx="4509770" cy="450977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2219960" y="6280150"/>
            <a:ext cx="942848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Rohrbach A, Hendricks L A, Burns K, et al. Object hallucination in image captioning[J]. arXiv preprint arXiv:1809.02156, 2018.</a:t>
            </a:r>
            <a:endParaRPr lang="en-US" altLang="zh-CN" sz="12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占位符 3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22630" y="697865"/>
            <a:ext cx="3606165" cy="27749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1600">
                <a:solidFill>
                  <a:srgbClr val="116CE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Experiments</a:t>
            </a:r>
            <a:endParaRPr sz="1600">
              <a:solidFill>
                <a:srgbClr val="116CEE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0280" y="1198880"/>
            <a:ext cx="5228590" cy="29857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210050" y="6433820"/>
            <a:ext cx="4064000" cy="3797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22630" y="2016125"/>
            <a:ext cx="5129530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MME</a:t>
            </a:r>
            <a:endParaRPr lang="en-US" altLang="zh-CN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A subset of comprehensive questions which measures both perception and cognition abilities.</a:t>
            </a:r>
            <a:endParaRPr lang="en-US" altLang="zh-CN">
              <a:solidFill>
                <a:schemeClr val="tx1"/>
              </a:solidFill>
            </a:endParaRPr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We selected 4 categories: Existance, count, position and color.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79450" y="1308735"/>
            <a:ext cx="1068133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0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Experiments</a:t>
            </a:r>
            <a:endParaRPr lang="en-US" altLang="zh-CN" sz="3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4438650"/>
            <a:ext cx="3089275" cy="1811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580" y="4438650"/>
            <a:ext cx="3121025" cy="17919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160" y="4438650"/>
            <a:ext cx="3112135" cy="179070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2219960" y="6280150"/>
            <a:ext cx="942848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Yin S, Fu C, Zhao S, et al. A survey on multimodal large language models[J]. arXiv preprint arXiv:2306.13549, 2023.</a:t>
            </a:r>
            <a:endParaRPr lang="en-US" altLang="zh-CN" sz="12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占位符 3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722630" y="697865"/>
            <a:ext cx="3606165" cy="27749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1600">
                <a:solidFill>
                  <a:srgbClr val="116CE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Experiments</a:t>
            </a:r>
            <a:endParaRPr sz="1600">
              <a:solidFill>
                <a:srgbClr val="116CEE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210050" y="6433820"/>
            <a:ext cx="4064000" cy="3797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79450" y="2752090"/>
            <a:ext cx="512953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GPT-4V-aided Evaluation</a:t>
            </a:r>
            <a:endParaRPr lang="en-US" altLang="zh-CN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GPT-4V as evaluator of responses from models </a:t>
            </a:r>
            <a:endParaRPr lang="en-US" altLang="zh-CN">
              <a:solidFill>
                <a:schemeClr val="tx1"/>
              </a:solidFill>
            </a:endParaRPr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Accuracy &amp; Detailedness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79450" y="1308735"/>
            <a:ext cx="1068133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0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Experiments</a:t>
            </a:r>
            <a:endParaRPr lang="en-US" altLang="zh-CN" sz="3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43320" y="2378075"/>
            <a:ext cx="4705985" cy="2748915"/>
          </a:xfrm>
          <a:prstGeom prst="rect">
            <a:avLst/>
          </a:prstGeom>
        </p:spPr>
      </p:pic>
      <p:sp>
        <p:nvSpPr>
          <p:cNvPr id="9" name="文本占位符 3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22630" y="697865"/>
            <a:ext cx="3606165" cy="27749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1600">
                <a:solidFill>
                  <a:srgbClr val="116CE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Experiments</a:t>
            </a:r>
            <a:endParaRPr sz="1600">
              <a:solidFill>
                <a:srgbClr val="116CEE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210050" y="6433820"/>
            <a:ext cx="4064000" cy="3797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2630" y="1622425"/>
            <a:ext cx="2548890" cy="40322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175" y="685165"/>
            <a:ext cx="4443730" cy="3409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675" y="1026160"/>
            <a:ext cx="7340600" cy="5554980"/>
          </a:xfrm>
          <a:prstGeom prst="rect">
            <a:avLst/>
          </a:prstGeom>
        </p:spPr>
      </p:pic>
      <p:sp>
        <p:nvSpPr>
          <p:cNvPr id="7" name="文本占位符 3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722630" y="697865"/>
            <a:ext cx="3606165" cy="27749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1600">
                <a:solidFill>
                  <a:srgbClr val="116CE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Experiments</a:t>
            </a:r>
            <a:endParaRPr sz="1600">
              <a:solidFill>
                <a:srgbClr val="116CEE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210050" y="6433820"/>
            <a:ext cx="4064000" cy="3797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sp>
        <p:nvSpPr>
          <p:cNvPr id="7" name="文本占位符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22630" y="697865"/>
            <a:ext cx="3606165" cy="27749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1600">
                <a:solidFill>
                  <a:srgbClr val="116CE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Experiments</a:t>
            </a:r>
            <a:endParaRPr sz="1600">
              <a:solidFill>
                <a:srgbClr val="116CEE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30" y="1899920"/>
            <a:ext cx="2762250" cy="36690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795" y="387350"/>
            <a:ext cx="6477000" cy="62249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210050" y="6433820"/>
            <a:ext cx="4064000" cy="3797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79450" y="1308735"/>
            <a:ext cx="1068133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000" b="1">
                <a:latin typeface="Arial" panose="020B0604020202020204" pitchFamily="34" charset="0"/>
                <a:cs typeface="Arial" panose="020B0604020202020204" pitchFamily="34" charset="0"/>
              </a:rPr>
              <a:t>Ablation Study</a:t>
            </a:r>
            <a:endParaRPr lang="en-US" altLang="zh-CN" sz="3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22630" y="2124710"/>
            <a:ext cx="2564130" cy="437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Amplification Factor</a:t>
            </a:r>
            <a:endParaRPr lang="en-US" altLang="zh-CN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9" name="图片 8" descr="QianJianTec1718792889935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929890" y="2316480"/>
            <a:ext cx="184150" cy="1308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545" y="2687955"/>
            <a:ext cx="3972560" cy="346456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8405" y="2696210"/>
            <a:ext cx="3867150" cy="3456305"/>
          </a:xfrm>
          <a:prstGeom prst="rect">
            <a:avLst/>
          </a:prstGeom>
        </p:spPr>
      </p:pic>
      <p:sp>
        <p:nvSpPr>
          <p:cNvPr id="7" name="文本占位符 3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722630" y="697865"/>
            <a:ext cx="3606165" cy="27749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1600">
                <a:solidFill>
                  <a:srgbClr val="116CE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Ablation Study</a:t>
            </a:r>
            <a:endParaRPr sz="1600">
              <a:solidFill>
                <a:srgbClr val="116CEE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210050" y="6433820"/>
            <a:ext cx="4064000" cy="3797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22630" y="2052955"/>
            <a:ext cx="2820035" cy="4552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</a:t>
            </a: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utlier Token Number top </a:t>
            </a:r>
            <a:endParaRPr lang="en-US" altLang="zh-CN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0910" y="2154555"/>
            <a:ext cx="163195" cy="25209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950" y="2647950"/>
            <a:ext cx="3787140" cy="3528060"/>
          </a:xfrm>
          <a:prstGeom prst="rect">
            <a:avLst/>
          </a:prstGeom>
        </p:spPr>
      </p:pic>
      <p:sp>
        <p:nvSpPr>
          <p:cNvPr id="23" name="文本占位符 3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22630" y="697865"/>
            <a:ext cx="3606165" cy="27749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1600">
                <a:solidFill>
                  <a:srgbClr val="116CE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Ablation Study</a:t>
            </a:r>
            <a:endParaRPr sz="1600">
              <a:solidFill>
                <a:srgbClr val="116CEE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79450" y="1308735"/>
            <a:ext cx="1068133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000" b="1">
                <a:latin typeface="Arial" panose="020B0604020202020204" pitchFamily="34" charset="0"/>
                <a:cs typeface="Arial" panose="020B0604020202020204" pitchFamily="34" charset="0"/>
              </a:rPr>
              <a:t>Ablation Study</a:t>
            </a:r>
            <a:endParaRPr lang="en-US" altLang="zh-CN" sz="3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010" y="2647950"/>
            <a:ext cx="3826510" cy="35756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流程图: 联系 7"/>
          <p:cNvSpPr/>
          <p:nvPr>
            <p:custDataLst>
              <p:tags r:id="rId1"/>
            </p:custDataLst>
          </p:nvPr>
        </p:nvSpPr>
        <p:spPr>
          <a:xfrm>
            <a:off x="1375410" y="1788160"/>
            <a:ext cx="676275" cy="676275"/>
          </a:xfrm>
          <a:prstGeom prst="flowChartConnector">
            <a:avLst/>
          </a:prstGeom>
          <a:solidFill>
            <a:srgbClr val="116CEE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altLang="zh-CN" sz="2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流程图: 联系 8"/>
          <p:cNvSpPr/>
          <p:nvPr>
            <p:custDataLst>
              <p:tags r:id="rId2"/>
            </p:custDataLst>
          </p:nvPr>
        </p:nvSpPr>
        <p:spPr>
          <a:xfrm>
            <a:off x="1375410" y="3199130"/>
            <a:ext cx="676275" cy="676275"/>
          </a:xfrm>
          <a:prstGeom prst="flowChartConnector">
            <a:avLst/>
          </a:prstGeom>
          <a:solidFill>
            <a:srgbClr val="116CEE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altLang="zh-CN" sz="2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流程图: 联系 9"/>
          <p:cNvSpPr/>
          <p:nvPr>
            <p:custDataLst>
              <p:tags r:id="rId3"/>
            </p:custDataLst>
          </p:nvPr>
        </p:nvSpPr>
        <p:spPr>
          <a:xfrm>
            <a:off x="1375410" y="4610100"/>
            <a:ext cx="676275" cy="676275"/>
          </a:xfrm>
          <a:prstGeom prst="flowChartConnector">
            <a:avLst/>
          </a:prstGeom>
          <a:solidFill>
            <a:srgbClr val="116CEE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altLang="zh-CN" sz="2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2746375" y="1864995"/>
            <a:ext cx="5857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Introduction &amp; Related Work</a:t>
            </a:r>
            <a:endParaRPr lang="en-US" altLang="zh-CN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2746375" y="468820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Experiments Details</a:t>
            </a:r>
            <a:endParaRPr lang="en-US" altLang="zh-CN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占位符 3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722630" y="697865"/>
            <a:ext cx="3606165" cy="27749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1600" dirty="0">
                <a:solidFill>
                  <a:srgbClr val="116CE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Paper </a:t>
            </a:r>
            <a:r>
              <a:rPr sz="1600" dirty="0">
                <a:solidFill>
                  <a:srgbClr val="116C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Submitted</a:t>
            </a:r>
            <a:endParaRPr sz="1600" dirty="0">
              <a:solidFill>
                <a:srgbClr val="116CEE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7"/>
            </p:custDataLst>
          </p:nvPr>
        </p:nvSpPr>
        <p:spPr>
          <a:xfrm>
            <a:off x="2746375" y="3325977"/>
            <a:ext cx="5857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Motivation &amp; Method</a:t>
            </a:r>
            <a:endParaRPr lang="en-US" altLang="zh-CN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210050" y="6433820"/>
            <a:ext cx="4064000" cy="3797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22630" y="2052955"/>
            <a:ext cx="4020185" cy="4552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How Many Visual Tokens are Enough?</a:t>
            </a:r>
            <a:endParaRPr lang="en-US" altLang="zh-CN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2630" y="3052445"/>
            <a:ext cx="5011420" cy="25031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890" y="2909570"/>
            <a:ext cx="4436110" cy="2703195"/>
          </a:xfrm>
          <a:prstGeom prst="rect">
            <a:avLst/>
          </a:prstGeom>
        </p:spPr>
      </p:pic>
      <p:sp>
        <p:nvSpPr>
          <p:cNvPr id="7" name="文本占位符 3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22630" y="697865"/>
            <a:ext cx="3606165" cy="27749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1600">
                <a:solidFill>
                  <a:srgbClr val="116CE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Ablation Study</a:t>
            </a:r>
            <a:endParaRPr sz="1600">
              <a:solidFill>
                <a:srgbClr val="116CEE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9450" y="1308735"/>
            <a:ext cx="1068133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000" b="1">
                <a:latin typeface="Arial" panose="020B0604020202020204" pitchFamily="34" charset="0"/>
                <a:cs typeface="Arial" panose="020B0604020202020204" pitchFamily="34" charset="0"/>
              </a:rPr>
              <a:t>Ablation Study</a:t>
            </a:r>
            <a:endParaRPr lang="en-US" altLang="zh-CN" sz="3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210050" y="6433820"/>
            <a:ext cx="4064000" cy="3797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7320" y="814705"/>
            <a:ext cx="9246870" cy="5582285"/>
          </a:xfrm>
          <a:prstGeom prst="rect">
            <a:avLst/>
          </a:prstGeom>
        </p:spPr>
      </p:pic>
      <p:sp>
        <p:nvSpPr>
          <p:cNvPr id="7" name="文本占位符 3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22630" y="697865"/>
            <a:ext cx="3606165" cy="27749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1600">
                <a:solidFill>
                  <a:srgbClr val="116CE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Ablation Study</a:t>
            </a:r>
            <a:endParaRPr sz="1600">
              <a:solidFill>
                <a:srgbClr val="116CEE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0280" y="1136650"/>
            <a:ext cx="10250805" cy="50457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210050" y="6433820"/>
            <a:ext cx="4064000" cy="3797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sp>
        <p:nvSpPr>
          <p:cNvPr id="7" name="文本占位符 3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22630" y="697865"/>
            <a:ext cx="3606165" cy="27749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1600">
                <a:solidFill>
                  <a:srgbClr val="116CE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Ablation Study</a:t>
            </a:r>
            <a:endParaRPr sz="1600">
              <a:solidFill>
                <a:srgbClr val="116CEE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2"/>
            <p:custDataLst>
              <p:tags r:id="rId1"/>
            </p:custDataLst>
          </p:nvPr>
        </p:nvSpPr>
        <p:spPr>
          <a:xfrm>
            <a:off x="1576070" y="2658110"/>
            <a:ext cx="9039860" cy="77089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4800">
                <a:latin typeface="Arial" panose="020B0604020202020204" pitchFamily="34" charset="0"/>
                <a:cs typeface="Arial" panose="020B0604020202020204" pitchFamily="34" charset="0"/>
              </a:rPr>
              <a:t>Thanks for your Attention</a:t>
            </a:r>
            <a:endParaRPr lang="en-US" altLang="zh-CN" sz="4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40300" y="3838575"/>
            <a:ext cx="23120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2024-04-25</a:t>
            </a:r>
            <a:endParaRPr lang="en-US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22630" y="697865"/>
            <a:ext cx="3606165" cy="27749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116C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Related Work</a:t>
            </a:r>
            <a:endParaRPr sz="1600" dirty="0">
              <a:solidFill>
                <a:srgbClr val="116CEE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22630" y="1103781"/>
            <a:ext cx="1068133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latin typeface="Arial" panose="020B0604020202020204" pitchFamily="34" charset="0"/>
                <a:cs typeface="Arial" panose="020B0604020202020204" pitchFamily="34" charset="0"/>
              </a:rPr>
              <a:t>LVLM</a:t>
            </a:r>
            <a:r>
              <a:rPr lang="en-US" altLang="zh-CN" sz="3000" b="1" dirty="0">
                <a:solidFill>
                  <a:srgbClr val="116C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000" b="1" dirty="0">
                <a:latin typeface="Arial" panose="020B0604020202020204" pitchFamily="34" charset="0"/>
                <a:cs typeface="Arial" panose="020B0604020202020204" pitchFamily="34" charset="0"/>
              </a:rPr>
              <a:t>Hallucinations</a:t>
            </a:r>
            <a:endParaRPr lang="en-US" altLang="zh-CN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722629" y="1704695"/>
            <a:ext cx="7386320" cy="4430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Structural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Reasons 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Visual Encoder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Projection Module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LLM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Data Bias </a:t>
            </a:r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Reasons of  Input and Output  </a:t>
            </a:r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Co-occurrence</a:t>
            </a:r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Uncertainty</a:t>
            </a:r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Position Score</a:t>
            </a:r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608" y="3562138"/>
            <a:ext cx="6345357" cy="20645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949" y="290091"/>
            <a:ext cx="4039225" cy="320826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/>
          <a:srcRect l="21755" r="19311"/>
          <a:stretch>
            <a:fillRect/>
          </a:stretch>
        </p:blipFill>
        <p:spPr>
          <a:xfrm>
            <a:off x="4520574" y="1442419"/>
            <a:ext cx="3866229" cy="1887564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4092458" y="3435092"/>
            <a:ext cx="4559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Fig 1. Structural reasons [1]  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9077385" y="3438994"/>
            <a:ext cx="2401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Fig 2. Data bias [2]  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5435171" y="5626687"/>
            <a:ext cx="5903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Fig 3. Influence  of co-occurrence, uncertainty, position score on hallucinations [3]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69367" y="6191487"/>
            <a:ext cx="107934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[1] Liu, </a:t>
            </a:r>
            <a:r>
              <a:rPr lang="en-US" altLang="zh-CN" sz="12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Hanchao</a:t>
            </a:r>
            <a:r>
              <a:rPr lang="en-US" altLang="zh-CN" sz="12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et al. "A survey on hallucination in large vision-language models." </a:t>
            </a:r>
            <a:r>
              <a:rPr lang="en-US" altLang="zh-CN" sz="1200" b="0" i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arXiv</a:t>
            </a:r>
            <a:r>
              <a:rPr lang="en-US" altLang="zh-CN" sz="12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preprint arXiv:2402.00253</a:t>
            </a:r>
            <a:r>
              <a:rPr lang="en-US" altLang="zh-CN" sz="12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(2024).</a:t>
            </a:r>
            <a:endParaRPr lang="en-US" altLang="zh-CN" sz="12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r>
              <a:rPr lang="en-US" altLang="zh-CN" sz="12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[2]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Han,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Tianyang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, et al. "The Instinctive Bias: Spurious Images lead to Hallucination in MLLMs." 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arXiv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preprint arXiv:2402.03757 (2024).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r>
              <a:rPr lang="en-US" altLang="zh-CN" sz="12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[3] Zhou, </a:t>
            </a:r>
            <a:r>
              <a:rPr lang="en-US" altLang="zh-CN" sz="12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Yiyang</a:t>
            </a:r>
            <a:r>
              <a:rPr lang="en-US" altLang="zh-CN" sz="12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et al. "Analyzing and mitigating object hallucination in large vision-language models." </a:t>
            </a:r>
            <a:r>
              <a:rPr lang="en-US" altLang="zh-CN" sz="1200" b="0" i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arXiv</a:t>
            </a:r>
            <a:r>
              <a:rPr lang="en-US" altLang="zh-CN" sz="12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preprint arXiv:2310.00754</a:t>
            </a:r>
            <a:r>
              <a:rPr lang="en-US" altLang="zh-CN" sz="12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(2023)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7311371" y="5285037"/>
            <a:ext cx="455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Fig 5. Contrastive Decoding to Mitigate Hallucination[2,3,4]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2630" y="1067477"/>
            <a:ext cx="1068133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latin typeface="Arial" panose="020B0604020202020204" pitchFamily="34" charset="0"/>
                <a:cs typeface="Arial" panose="020B0604020202020204" pitchFamily="34" charset="0"/>
              </a:rPr>
              <a:t>Contrastive Decoding</a:t>
            </a:r>
            <a:endParaRPr lang="en-US" altLang="zh-CN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656825" y="1573072"/>
            <a:ext cx="6471285" cy="4097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Contrastive Decoding for LLM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Expert &amp; Amateur LM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Reduce noise by subtracting the distribution of an amateur model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Contrastive Decoding to Mitigate Hallucination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Eliminate the influence of LLM prior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Subtract the distribution of the distribution of negative sample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占位符 3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22630" y="697865"/>
            <a:ext cx="3606165" cy="27749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116C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Related Work</a:t>
            </a:r>
            <a:endParaRPr sz="1600" dirty="0">
              <a:solidFill>
                <a:srgbClr val="116CEE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8054" y="387295"/>
            <a:ext cx="3193057" cy="24462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6335" y="4202345"/>
            <a:ext cx="2236665" cy="1158341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6975875" y="2902766"/>
            <a:ext cx="45593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Fig 4. Contrastive Decoding for LLM[1]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7"/>
          <a:srcRect t="50678"/>
          <a:stretch>
            <a:fillRect/>
          </a:stretch>
        </p:blipFill>
        <p:spPr>
          <a:xfrm>
            <a:off x="8406840" y="3281000"/>
            <a:ext cx="2160243" cy="8375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0147" y="3962783"/>
            <a:ext cx="3072222" cy="1168866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-3270250" y="5633085"/>
            <a:ext cx="15233015" cy="81216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r"/>
            <a:r>
              <a:rPr lang="en-US" altLang="zh-CN" sz="12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[1]  Li, Xiang Lisa, et al. "Contrastive decoding: Open-ended text generation as optimization." </a:t>
            </a:r>
            <a:r>
              <a:rPr lang="en-US" altLang="zh-CN" sz="1200" b="0" i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arXiv</a:t>
            </a:r>
            <a:r>
              <a:rPr lang="en-US" altLang="zh-CN" sz="12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preprint arXiv:2210.15097</a:t>
            </a:r>
            <a:r>
              <a:rPr lang="en-US" altLang="zh-CN" sz="12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(2022).</a:t>
            </a:r>
            <a:endParaRPr lang="en-US" altLang="zh-CN" sz="12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r"/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[2] 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Favero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, Alessandro, et al. "Multi-modal hallucination control by visual information grounding." Proceedings of the IEEE/CVF Conference on Computer Vision and Pattern Recognition. 2024.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r"/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[3]  Wang, Xintong, et al. "Mitigating hallucinations in large vision-language models with instruction contrastive decoding." 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arXiv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preprint arXiv:2403.18715 (2024).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r"/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[4] 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Leng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Sicong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, et al. "Mitigating object hallucinations in large vision-language models through visual contrastive decoding." Proceedings of the IEEE/CVF Conference on Computer Vision and Pattern Recognition. 2024.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43649" y="721638"/>
            <a:ext cx="3606165" cy="27749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116CE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Motivation</a:t>
            </a:r>
            <a:endParaRPr sz="1600" dirty="0">
              <a:solidFill>
                <a:srgbClr val="116CEE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22630" y="1308735"/>
            <a:ext cx="10681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latin typeface="Arial" panose="020B0604020202020204" pitchFamily="34" charset="0"/>
                <a:cs typeface="Arial" panose="020B0604020202020204" pitchFamily="34" charset="0"/>
              </a:rPr>
              <a:t>Drawbacks of </a:t>
            </a:r>
            <a:r>
              <a:rPr lang="en-US" altLang="zh-CN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ViT</a:t>
            </a:r>
            <a:r>
              <a:rPr lang="en-US" altLang="zh-CN" sz="300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altLang="zh-CN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601758" y="2052309"/>
            <a:ext cx="5263013" cy="4415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The attention maps of LVLMs’ visual encoder also focus on a small number of high-norm outlier tokens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Validate the information contained within these tokens as perceived by the LLM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10050" y="6433820"/>
            <a:ext cx="4064000" cy="3797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t="1" b="-1095"/>
          <a:stretch>
            <a:fillRect/>
          </a:stretch>
        </p:blipFill>
        <p:spPr>
          <a:xfrm>
            <a:off x="5640070" y="2448270"/>
            <a:ext cx="6551930" cy="2320799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22630" y="697865"/>
            <a:ext cx="3606165" cy="27749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116C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sz="1600" dirty="0">
              <a:solidFill>
                <a:srgbClr val="116CEE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22630" y="1308735"/>
            <a:ext cx="10681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latin typeface="Arial" panose="020B0604020202020204" pitchFamily="34" charset="0"/>
                <a:cs typeface="Arial" panose="020B0604020202020204" pitchFamily="34" charset="0"/>
              </a:rPr>
              <a:t>Outlier Tokens Cause Hallucination</a:t>
            </a:r>
            <a:endParaRPr lang="en-US" altLang="zh-CN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617829" y="2253265"/>
            <a:ext cx="64512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Case Study on Attention Map of LLM Decoder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10050" y="6433820"/>
            <a:ext cx="4064000" cy="3797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32" y="832635"/>
            <a:ext cx="4145639" cy="560118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5374" y="4408805"/>
            <a:ext cx="3673158" cy="1950889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195" y="4391900"/>
            <a:ext cx="3161200" cy="1967794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6"/>
            </p:custDataLst>
          </p:nvPr>
        </p:nvSpPr>
        <p:spPr>
          <a:xfrm>
            <a:off x="617829" y="3887879"/>
            <a:ext cx="467296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Distribution of Attention Values 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22630" y="2941055"/>
            <a:ext cx="67059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LLM decoder pays more attention to </a:t>
            </a:r>
            <a:r>
              <a:rPr lang="en-US" altLang="zh-CN" dirty="0">
                <a:solidFill>
                  <a:srgbClr val="116CEE"/>
                </a:solidFill>
              </a:rPr>
              <a:t>outlier tokens identified</a:t>
            </a:r>
            <a:r>
              <a:rPr lang="en-US" altLang="zh-CN" dirty="0"/>
              <a:t> in visual encoding stage</a:t>
            </a:r>
            <a:endParaRPr lang="zh-CN" altLang="en-US" dirty="0"/>
          </a:p>
        </p:txBody>
      </p:sp>
    </p:spTree>
    <p:custDataLst>
      <p:tags r:id="rId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22630" y="697865"/>
            <a:ext cx="3606165" cy="27749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116C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sz="1600" dirty="0">
              <a:solidFill>
                <a:srgbClr val="116CEE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22630" y="1308735"/>
            <a:ext cx="10681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latin typeface="Arial" panose="020B0604020202020204" pitchFamily="34" charset="0"/>
                <a:cs typeface="Arial" panose="020B0604020202020204" pitchFamily="34" charset="0"/>
              </a:rPr>
              <a:t>Outlier Tokens Cause Hallucination</a:t>
            </a:r>
            <a:endParaRPr lang="en-US" altLang="zh-CN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659567" y="2196108"/>
            <a:ext cx="46729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Verification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of  Our Findings  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10050" y="6433820"/>
            <a:ext cx="4064000" cy="3797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446" y="1862733"/>
            <a:ext cx="4233808" cy="493302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035" y="4421868"/>
            <a:ext cx="3825572" cy="200423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/>
          <a:srcRect l="15791"/>
          <a:stretch>
            <a:fillRect/>
          </a:stretch>
        </p:blipFill>
        <p:spPr>
          <a:xfrm>
            <a:off x="452112" y="3178270"/>
            <a:ext cx="3080309" cy="70872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6"/>
          <a:srcRect r="25769"/>
          <a:stretch>
            <a:fillRect/>
          </a:stretch>
        </p:blipFill>
        <p:spPr>
          <a:xfrm>
            <a:off x="2407470" y="3146713"/>
            <a:ext cx="2692674" cy="75444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22630" y="697865"/>
            <a:ext cx="3606165" cy="27749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116C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sz="1600" dirty="0">
              <a:solidFill>
                <a:srgbClr val="116CEE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10050" y="6433820"/>
            <a:ext cx="4064000" cy="3797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22630" y="1308735"/>
            <a:ext cx="1068133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latin typeface="Arial" panose="020B0604020202020204" pitchFamily="34" charset="0"/>
                <a:cs typeface="Arial" panose="020B0604020202020204" pitchFamily="34" charset="0"/>
              </a:rPr>
              <a:t>Outlier Tokens Selection </a:t>
            </a:r>
            <a:endParaRPr lang="en-US" altLang="zh-CN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/>
          <a:srcRect t="15617"/>
          <a:stretch>
            <a:fillRect/>
          </a:stretch>
        </p:blipFill>
        <p:spPr>
          <a:xfrm>
            <a:off x="722630" y="3177343"/>
            <a:ext cx="4938188" cy="842404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722630" y="2570480"/>
            <a:ext cx="78301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Calculate the attention value of Visual Encoder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62635" y="4204970"/>
            <a:ext cx="609600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Select top k outlier tokens</a:t>
            </a:r>
            <a:endParaRPr lang="en-US" altLang="en-US" sz="22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285" y="5118697"/>
            <a:ext cx="4770533" cy="86113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4472172" y="3287533"/>
            <a:ext cx="283780" cy="4981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966137" y="5388807"/>
            <a:ext cx="275897" cy="4298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22630" y="697865"/>
            <a:ext cx="3606165" cy="27749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116C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sz="1600" dirty="0">
              <a:solidFill>
                <a:srgbClr val="116CEE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10050" y="6433820"/>
            <a:ext cx="4064000" cy="3797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22630" y="1308735"/>
            <a:ext cx="1068133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latin typeface="Arial" panose="020B0604020202020204" pitchFamily="34" charset="0"/>
                <a:cs typeface="Arial" panose="020B0604020202020204" pitchFamily="34" charset="0"/>
              </a:rPr>
              <a:t>Contrastive Decoding </a:t>
            </a:r>
            <a:endParaRPr lang="en-US" altLang="zh-CN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231321" y="5738341"/>
            <a:ext cx="36639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Fig . An Overview of DAMRO Structure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548" y="2055848"/>
            <a:ext cx="9469497" cy="3333856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1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CONTENT_GROUP_TYPE" val="contentchip"/>
  <p:tag name="KSO_WM_UNIT_PRESET_TEXT" val="单击添加文档标题"/>
</p:tagLst>
</file>

<file path=ppt/tags/tag126.xml><?xml version="1.0" encoding="utf-8"?>
<p:tagLst xmlns:p="http://schemas.openxmlformats.org/presentationml/2006/main"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1*b*1"/>
  <p:tag name="KSO_WM_TEMPLATE_CATEGORY" val="custom"/>
  <p:tag name="KSO_WM_TEMPLATE_INDEX" val="20230230"/>
  <p:tag name="KSO_WM_UNIT_LAYERLEVEL" val="1"/>
  <p:tag name="KSO_WM_TAG_VERSION" val="3.0"/>
  <p:tag name="KSO_WM_BEAUTIFY_FLAG" val="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Simple &amp; Creative"/>
</p:tagLst>
</file>

<file path=ppt/tags/tag127.xml><?xml version="1.0" encoding="utf-8"?>
<p:tagLst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</p:tagLst>
</file>

<file path=ppt/tags/tag128.xml><?xml version="1.0" encoding="utf-8"?>
<p:tagLst xmlns:p="http://schemas.openxmlformats.org/presentationml/2006/main">
  <p:tag name="KSO_WM_DIAGRAM_VIRTUALLY_FRAME" val="{&quot;height&quot;:275.45,&quot;left&quot;:108.3,&quot;top&quot;:140.8,&quot;width&quot;:427.95}"/>
</p:tagLst>
</file>

<file path=ppt/tags/tag129.xml><?xml version="1.0" encoding="utf-8"?>
<p:tagLst xmlns:p="http://schemas.openxmlformats.org/presentationml/2006/main">
  <p:tag name="KSO_WM_BEAUTIFY_FLAG" val=""/>
  <p:tag name="KSO_WM_DIAGRAM_VIRTUALLY_FRAME" val="{&quot;height&quot;:275.45,&quot;left&quot;:108.3,&quot;top&quot;:140.8,&quot;width&quot;:427.95}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  <p:tag name="KSO_WM_DIAGRAM_VIRTUALLY_FRAME" val="{&quot;height&quot;:275.45,&quot;left&quot;:108.3,&quot;top&quot;:140.8,&quot;width&quot;:427.95}"/>
</p:tagLst>
</file>

<file path=ppt/tags/tag131.xml><?xml version="1.0" encoding="utf-8"?>
<p:tagLst xmlns:p="http://schemas.openxmlformats.org/presentationml/2006/main">
  <p:tag name="KSO_WM_DIAGRAM_VIRTUALLY_FRAME" val="{&quot;height&quot;:275.45,&quot;left&quot;:108.3,&quot;top&quot;:140.8,&quot;width&quot;:427.95}"/>
</p:tagLst>
</file>

<file path=ppt/tags/tag132.xml><?xml version="1.0" encoding="utf-8"?>
<p:tagLst xmlns:p="http://schemas.openxmlformats.org/presentationml/2006/main">
  <p:tag name="KSO_WM_BEAUTIFY_FLAG" val=""/>
  <p:tag name="KSO_WM_DIAGRAM_VIRTUALLY_FRAME" val="{&quot;height&quot;:275.45,&quot;left&quot;:108.3,&quot;top&quot;:140.8,&quot;width&quot;:427.95}"/>
</p:tagLst>
</file>

<file path=ppt/tags/tag133.xml><?xml version="1.0" encoding="utf-8"?>
<p:tagLst xmlns:p="http://schemas.openxmlformats.org/presentationml/2006/main"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1*b*1"/>
  <p:tag name="KSO_WM_TEMPLATE_CATEGORY" val="custom"/>
  <p:tag name="KSO_WM_TEMPLATE_INDEX" val="20230230"/>
  <p:tag name="KSO_WM_UNIT_LAYERLEVEL" val="1"/>
  <p:tag name="KSO_WM_TAG_VERSION" val="3.0"/>
  <p:tag name="KSO_WM_BEAUTIFY_FLAG" val="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Simple &amp; Creative"/>
</p:tagLst>
</file>

<file path=ppt/tags/tag134.xml><?xml version="1.0" encoding="utf-8"?>
<p:tagLst xmlns:p="http://schemas.openxmlformats.org/presentationml/2006/main">
  <p:tag name="KSO_WM_DIAGRAM_VIRTUALLY_FRAME" val="{&quot;height&quot;:275.45,&quot;left&quot;:108.3,&quot;top&quot;:140.8,&quot;width&quot;:427.95}"/>
</p:tagLst>
</file>

<file path=ppt/tags/tag135.xml><?xml version="1.0" encoding="utf-8"?>
<p:tagLst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</p:tagLst>
</file>

<file path=ppt/tags/tag136.xml><?xml version="1.0" encoding="utf-8"?>
<p:tagLst xmlns:p="http://schemas.openxmlformats.org/presentationml/2006/main"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1*b*1"/>
  <p:tag name="KSO_WM_TEMPLATE_CATEGORY" val="custom"/>
  <p:tag name="KSO_WM_TEMPLATE_INDEX" val="20230230"/>
  <p:tag name="KSO_WM_UNIT_LAYERLEVEL" val="1"/>
  <p:tag name="KSO_WM_TAG_VERSION" val="3.0"/>
  <p:tag name="KSO_WM_BEAUTIFY_FLAG" val="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Simple &amp; Creative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1*b*1"/>
  <p:tag name="KSO_WM_TEMPLATE_CATEGORY" val="custom"/>
  <p:tag name="KSO_WM_TEMPLATE_INDEX" val="20230230"/>
  <p:tag name="KSO_WM_UNIT_LAYERLEVEL" val="1"/>
  <p:tag name="KSO_WM_TAG_VERSION" val="3.0"/>
  <p:tag name="KSO_WM_BEAUTIFY_FLAG" val="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Simple &amp; Creative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</p:tagLst>
</file>

<file path=ppt/tags/tag147.xml><?xml version="1.0" encoding="utf-8"?>
<p:tagLst xmlns:p="http://schemas.openxmlformats.org/presentationml/2006/main"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1*b*1"/>
  <p:tag name="KSO_WM_TEMPLATE_CATEGORY" val="custom"/>
  <p:tag name="KSO_WM_TEMPLATE_INDEX" val="20230230"/>
  <p:tag name="KSO_WM_UNIT_LAYERLEVEL" val="1"/>
  <p:tag name="KSO_WM_TAG_VERSION" val="3.0"/>
  <p:tag name="KSO_WM_BEAUTIFY_FLAG" val="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Simple &amp; Creative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1*b*1"/>
  <p:tag name="KSO_WM_TEMPLATE_CATEGORY" val="custom"/>
  <p:tag name="KSO_WM_TEMPLATE_INDEX" val="20230230"/>
  <p:tag name="KSO_WM_UNIT_LAYERLEVEL" val="1"/>
  <p:tag name="KSO_WM_TAG_VERSION" val="3.0"/>
  <p:tag name="KSO_WM_BEAUTIFY_FLAG" val="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Simple &amp; Creative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</p:tagLst>
</file>

<file path=ppt/tags/tag154.xml><?xml version="1.0" encoding="utf-8"?>
<p:tagLst xmlns:p="http://schemas.openxmlformats.org/presentationml/2006/main"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1*b*1"/>
  <p:tag name="KSO_WM_TEMPLATE_CATEGORY" val="custom"/>
  <p:tag name="KSO_WM_TEMPLATE_INDEX" val="20230230"/>
  <p:tag name="KSO_WM_UNIT_LAYERLEVEL" val="1"/>
  <p:tag name="KSO_WM_TAG_VERSION" val="3.0"/>
  <p:tag name="KSO_WM_BEAUTIFY_FLAG" val="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Simple &amp; Creative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</p:tagLst>
</file>

<file path=ppt/tags/tag157.xml><?xml version="1.0" encoding="utf-8"?>
<p:tagLst xmlns:p="http://schemas.openxmlformats.org/presentationml/2006/main"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1*b*1"/>
  <p:tag name="KSO_WM_TEMPLATE_CATEGORY" val="custom"/>
  <p:tag name="KSO_WM_TEMPLATE_INDEX" val="20230230"/>
  <p:tag name="KSO_WM_UNIT_LAYERLEVEL" val="1"/>
  <p:tag name="KSO_WM_TAG_VERSION" val="3.0"/>
  <p:tag name="KSO_WM_BEAUTIFY_FLAG" val="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Simple &amp; Creative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1*b*1"/>
  <p:tag name="KSO_WM_TEMPLATE_CATEGORY" val="custom"/>
  <p:tag name="KSO_WM_TEMPLATE_INDEX" val="20230230"/>
  <p:tag name="KSO_WM_UNIT_LAYERLEVEL" val="1"/>
  <p:tag name="KSO_WM_TAG_VERSION" val="3.0"/>
  <p:tag name="KSO_WM_BEAUTIFY_FLAG" val="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Simple &amp; Creative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</p:tagLst>
</file>

<file path=ppt/tags/tag163.xml><?xml version="1.0" encoding="utf-8"?>
<p:tagLst xmlns:p="http://schemas.openxmlformats.org/presentationml/2006/main"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1*b*1"/>
  <p:tag name="KSO_WM_TEMPLATE_CATEGORY" val="custom"/>
  <p:tag name="KSO_WM_TEMPLATE_INDEX" val="20230230"/>
  <p:tag name="KSO_WM_UNIT_LAYERLEVEL" val="1"/>
  <p:tag name="KSO_WM_TAG_VERSION" val="3.0"/>
  <p:tag name="KSO_WM_BEAUTIFY_FLAG" val="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Simple &amp; Creative"/>
</p:tagLst>
</file>

<file path=ppt/tags/tag164.xml><?xml version="1.0" encoding="utf-8"?>
<p:tagLst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</p:tagLst>
</file>

<file path=ppt/tags/tag165.xml><?xml version="1.0" encoding="utf-8"?>
<p:tagLst xmlns:p="http://schemas.openxmlformats.org/presentationml/2006/main"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1*b*1"/>
  <p:tag name="KSO_WM_TEMPLATE_CATEGORY" val="custom"/>
  <p:tag name="KSO_WM_TEMPLATE_INDEX" val="20230230"/>
  <p:tag name="KSO_WM_UNIT_LAYERLEVEL" val="1"/>
  <p:tag name="KSO_WM_TAG_VERSION" val="3.0"/>
  <p:tag name="KSO_WM_BEAUTIFY_FLAG" val="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Simple &amp; Creative"/>
</p:tagLst>
</file>

<file path=ppt/tags/tag166.xml><?xml version="1.0" encoding="utf-8"?>
<p:tagLst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</p:tagLst>
</file>

<file path=ppt/tags/tag167.xml><?xml version="1.0" encoding="utf-8"?>
<p:tagLst xmlns:p="http://schemas.openxmlformats.org/presentationml/2006/main"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1*b*1"/>
  <p:tag name="KSO_WM_TEMPLATE_CATEGORY" val="custom"/>
  <p:tag name="KSO_WM_TEMPLATE_INDEX" val="20230230"/>
  <p:tag name="KSO_WM_UNIT_LAYERLEVEL" val="1"/>
  <p:tag name="KSO_WM_TAG_VERSION" val="3.0"/>
  <p:tag name="KSO_WM_BEAUTIFY_FLAG" val="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Simple &amp; Creative"/>
</p:tagLst>
</file>

<file path=ppt/tags/tag168.xml><?xml version="1.0" encoding="utf-8"?>
<p:tagLst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</p:tagLst>
</file>

<file path=ppt/tags/tag169.xml><?xml version="1.0" encoding="utf-8"?>
<p:tagLst xmlns:p="http://schemas.openxmlformats.org/presentationml/2006/main"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1*b*1"/>
  <p:tag name="KSO_WM_TEMPLATE_CATEGORY" val="custom"/>
  <p:tag name="KSO_WM_TEMPLATE_INDEX" val="20230230"/>
  <p:tag name="KSO_WM_UNIT_LAYERLEVEL" val="1"/>
  <p:tag name="KSO_WM_TAG_VERSION" val="3.0"/>
  <p:tag name="KSO_WM_BEAUTIFY_FLAG" val="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Simple &amp; Creative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</p:tagLst>
</file>

<file path=ppt/tags/tag171.xml><?xml version="1.0" encoding="utf-8"?>
<p:tagLst xmlns:p="http://schemas.openxmlformats.org/presentationml/2006/main"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1*b*1"/>
  <p:tag name="KSO_WM_TEMPLATE_CATEGORY" val="custom"/>
  <p:tag name="KSO_WM_TEMPLATE_INDEX" val="20230230"/>
  <p:tag name="KSO_WM_UNIT_LAYERLEVEL" val="1"/>
  <p:tag name="KSO_WM_TAG_VERSION" val="3.0"/>
  <p:tag name="KSO_WM_BEAUTIFY_FLAG" val="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Simple &amp; Creative"/>
</p:tagLst>
</file>

<file path=ppt/tags/tag172.xml><?xml version="1.0" encoding="utf-8"?>
<p:tagLst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</p:tagLst>
</file>

<file path=ppt/tags/tag173.xml><?xml version="1.0" encoding="utf-8"?>
<p:tagLst xmlns:p="http://schemas.openxmlformats.org/presentationml/2006/main"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1*b*1"/>
  <p:tag name="KSO_WM_TEMPLATE_CATEGORY" val="custom"/>
  <p:tag name="KSO_WM_TEMPLATE_INDEX" val="20230230"/>
  <p:tag name="KSO_WM_UNIT_LAYERLEVEL" val="1"/>
  <p:tag name="KSO_WM_TAG_VERSION" val="3.0"/>
  <p:tag name="KSO_WM_BEAUTIFY_FLAG" val="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Simple &amp; Creative"/>
</p:tagLst>
</file>

<file path=ppt/tags/tag174.xml><?xml version="1.0" encoding="utf-8"?>
<p:tagLst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</p:tagLst>
</file>

<file path=ppt/tags/tag175.xml><?xml version="1.0" encoding="utf-8"?>
<p:tagLst xmlns:p="http://schemas.openxmlformats.org/presentationml/2006/main"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1*b*1"/>
  <p:tag name="KSO_WM_TEMPLATE_CATEGORY" val="custom"/>
  <p:tag name="KSO_WM_TEMPLATE_INDEX" val="20230230"/>
  <p:tag name="KSO_WM_UNIT_LAYERLEVEL" val="1"/>
  <p:tag name="KSO_WM_TAG_VERSION" val="3.0"/>
  <p:tag name="KSO_WM_BEAUTIFY_FLAG" val="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Simple &amp; Creative"/>
</p:tagLst>
</file>

<file path=ppt/tags/tag176.xml><?xml version="1.0" encoding="utf-8"?>
<p:tagLst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</p:tagLst>
</file>

<file path=ppt/tags/tag177.xml><?xml version="1.0" encoding="utf-8"?>
<p:tagLst xmlns:p="http://schemas.openxmlformats.org/presentationml/2006/main"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1*b*1"/>
  <p:tag name="KSO_WM_TEMPLATE_CATEGORY" val="custom"/>
  <p:tag name="KSO_WM_TEMPLATE_INDEX" val="20230230"/>
  <p:tag name="KSO_WM_UNIT_LAYERLEVEL" val="1"/>
  <p:tag name="KSO_WM_TAG_VERSION" val="3.0"/>
  <p:tag name="KSO_WM_BEAUTIFY_FLAG" val="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Simple &amp; Creative"/>
</p:tagLst>
</file>

<file path=ppt/tags/tag178.xml><?xml version="1.0" encoding="utf-8"?>
<p:tagLst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</p:tagLst>
</file>

<file path=ppt/tags/tag179.xml><?xml version="1.0" encoding="utf-8"?>
<p:tagLst xmlns:p="http://schemas.openxmlformats.org/presentationml/2006/main"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1*b*1"/>
  <p:tag name="KSO_WM_TEMPLATE_CATEGORY" val="custom"/>
  <p:tag name="KSO_WM_TEMPLATE_INDEX" val="20230230"/>
  <p:tag name="KSO_WM_UNIT_LAYERLEVEL" val="1"/>
  <p:tag name="KSO_WM_TAG_VERSION" val="3.0"/>
  <p:tag name="KSO_WM_BEAUTIFY_FLAG" val="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Simple &amp; Creative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</p:tagLst>
</file>

<file path=ppt/tags/tag181.xml><?xml version="1.0" encoding="utf-8"?>
<p:tagLst xmlns:p="http://schemas.openxmlformats.org/presentationml/2006/main"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1*b*1"/>
  <p:tag name="KSO_WM_TEMPLATE_CATEGORY" val="custom"/>
  <p:tag name="KSO_WM_TEMPLATE_INDEX" val="20230230"/>
  <p:tag name="KSO_WM_UNIT_LAYERLEVEL" val="1"/>
  <p:tag name="KSO_WM_TAG_VERSION" val="3.0"/>
  <p:tag name="KSO_WM_BEAUTIFY_FLAG" val="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Simple &amp; Creative"/>
</p:tagLst>
</file>

<file path=ppt/tags/tag182.xml><?xml version="1.0" encoding="utf-8"?>
<p:tagLst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</p:tagLst>
</file>

<file path=ppt/tags/tag183.xml><?xml version="1.0" encoding="utf-8"?>
<p:tagLst xmlns:p="http://schemas.openxmlformats.org/presentationml/2006/main"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1*b*1"/>
  <p:tag name="KSO_WM_TEMPLATE_CATEGORY" val="custom"/>
  <p:tag name="KSO_WM_TEMPLATE_INDEX" val="20230230"/>
  <p:tag name="KSO_WM_UNIT_LAYERLEVEL" val="1"/>
  <p:tag name="KSO_WM_TAG_VERSION" val="3.0"/>
  <p:tag name="KSO_WM_BEAUTIFY_FLAG" val="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Simple &amp; Creative"/>
</p:tagLst>
</file>

<file path=ppt/tags/tag184.xml><?xml version="1.0" encoding="utf-8"?>
<p:tagLst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</p:tagLst>
</file>

<file path=ppt/tags/tag185.xml><?xml version="1.0" encoding="utf-8"?>
<p:tagLst xmlns:p="http://schemas.openxmlformats.org/presentationml/2006/main"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1*b*1"/>
  <p:tag name="KSO_WM_TEMPLATE_CATEGORY" val="custom"/>
  <p:tag name="KSO_WM_TEMPLATE_INDEX" val="20230230"/>
  <p:tag name="KSO_WM_UNIT_LAYERLEVEL" val="1"/>
  <p:tag name="KSO_WM_TAG_VERSION" val="3.0"/>
  <p:tag name="KSO_WM_BEAUTIFY_FLAG" val="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Simple &amp; Creative"/>
</p:tagLst>
</file>

<file path=ppt/tags/tag186.xml><?xml version="1.0" encoding="utf-8"?>
<p:tagLst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</p:tagLst>
</file>

<file path=ppt/tags/tag187.xml><?xml version="1.0" encoding="utf-8"?>
<p:tagLst xmlns:p="http://schemas.openxmlformats.org/presentationml/2006/main"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1*b*1"/>
  <p:tag name="KSO_WM_TEMPLATE_CATEGORY" val="custom"/>
  <p:tag name="KSO_WM_TEMPLATE_INDEX" val="20230230"/>
  <p:tag name="KSO_WM_UNIT_LAYERLEVEL" val="1"/>
  <p:tag name="KSO_WM_TAG_VERSION" val="3.0"/>
  <p:tag name="KSO_WM_BEAUTIFY_FLAG" val="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Simple &amp; Creative"/>
</p:tagLst>
</file>

<file path=ppt/tags/tag188.xml><?xml version="1.0" encoding="utf-8"?>
<p:tagLst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</p:tagLst>
</file>

<file path=ppt/tags/tag18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1*a*1"/>
  <p:tag name="KSO_WM_TEMPLATE_CATEGORY" val="custom"/>
  <p:tag name="KSO_WM_TEMPLATE_INDEX" val="20230230"/>
  <p:tag name="KSO_WM_UNIT_LAYERLEVEL" val="1"/>
  <p:tag name="KSO_WM_TAG_VERSION" val="3.0"/>
  <p:tag name="KSO_WM_BEAUTIFY_FLAG" val=""/>
  <p:tag name="KSO_WM_UNIT_CONTENT_GROUP_TYPE" val="contentchip"/>
  <p:tag name="KSO_WM_UNIT_PRESET_TEXT" val="单击添加文档标题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</p:tagLst>
</file>

<file path=ppt/tags/tag191.xml><?xml version="1.0" encoding="utf-8"?>
<p:tagLst xmlns:p="http://schemas.openxmlformats.org/presentationml/2006/main">
  <p:tag name="COMMONDATA" val="eyJoZGlkIjoiNDM4MWUyY2VmZGFmYzI4MTFhZjY1ZDQ1ZDQyNDBmZjAifQ==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1_空白设计模板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空白设计模板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4557</Words>
  <Application>WPS 演示</Application>
  <PresentationFormat>宽屏</PresentationFormat>
  <Paragraphs>208</Paragraphs>
  <Slides>23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Arial</vt:lpstr>
      <vt:lpstr>宋体</vt:lpstr>
      <vt:lpstr>Wingdings</vt:lpstr>
      <vt:lpstr>Wingdings</vt:lpstr>
      <vt:lpstr>MiSans Heavy</vt:lpstr>
      <vt:lpstr>微软雅黑</vt:lpstr>
      <vt:lpstr>Arial Unicode MS</vt:lpstr>
      <vt:lpstr>1_空白设计模板</vt:lpstr>
      <vt:lpstr>5_空白设计模板</vt:lpstr>
      <vt:lpstr>DAMRO Dive into Attention  Mechanism of LVLM to Reduce Object Hallucination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 for your Attention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Mitigating Object Hallucination in LVLM via Classifier-Free Guidance</dc:title>
  <dc:creator>mts14</dc:creator>
  <cp:lastModifiedBy>洪扬</cp:lastModifiedBy>
  <cp:revision>74</cp:revision>
  <dcterms:created xsi:type="dcterms:W3CDTF">2023-08-09T12:44:00Z</dcterms:created>
  <dcterms:modified xsi:type="dcterms:W3CDTF">2024-08-20T05:32:48Z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2DC5B485F02D4CBEA03456D247B640FB_12</vt:lpwstr>
  </property>
  <property fmtid="{D5CDD505-2E9C-101B-9397-08002B2CF9AE}" pid="3" name="KSOProductBuildVer">
    <vt:lpwstr>2052-12.1.0.17827</vt:lpwstr>
  </property>
</Properties>
</file>